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Fira Sans" charset="1" panose="020B0503050000020004"/>
      <p:regular r:id="rId24"/>
    </p:embeddedFont>
    <p:embeddedFont>
      <p:font typeface="Fira Sans Ultra-Bold" charset="1" panose="020B0903050000020004"/>
      <p:regular r:id="rId25"/>
    </p:embeddedFont>
    <p:embeddedFont>
      <p:font typeface="Open Sans Bold" charset="1" panose="020B0806030504020204"/>
      <p:regular r:id="rId26"/>
    </p:embeddedFont>
    <p:embeddedFont>
      <p:font typeface="Open Sans" charset="1" panose="020B0606030504020204"/>
      <p:regular r:id="rId27"/>
    </p:embeddedFont>
    <p:embeddedFont>
      <p:font typeface="29LT Riwaya Informal" charset="1" panose="000005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3.png" Type="http://schemas.openxmlformats.org/officeDocument/2006/relationships/image"/><Relationship Id="rId5" Target="../media/image18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VAGW4_OjiT8.mp4" Type="http://schemas.openxmlformats.org/officeDocument/2006/relationships/video"/><Relationship Id="rId4" Target="../media/VAGW4_OjiT8.mp4" Type="http://schemas.microsoft.com/office/2007/relationships/media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VAGW45JyD70.mp4" Type="http://schemas.openxmlformats.org/officeDocument/2006/relationships/video"/><Relationship Id="rId4" Target="../media/VAGW45JyD70.mp4" Type="http://schemas.microsoft.com/office/2007/relationships/media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3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4.jpeg" Type="http://schemas.openxmlformats.org/officeDocument/2006/relationships/image"/><Relationship Id="rId4" Target="../media/image15.jpeg" Type="http://schemas.openxmlformats.org/officeDocument/2006/relationships/image"/><Relationship Id="rId5" Target="../media/image16.jpeg" Type="http://schemas.openxmlformats.org/officeDocument/2006/relationships/image"/><Relationship Id="rId6" Target="../media/image17.jpe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62106" y="-737012"/>
            <a:ext cx="10192926" cy="8828025"/>
            <a:chOff x="0" y="0"/>
            <a:chExt cx="6202680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27272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49273" y="3271382"/>
            <a:ext cx="8852265" cy="7665663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21313" t="0" r="-21313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5665672" y="5827235"/>
            <a:ext cx="7046513" cy="9312442"/>
            <a:chOff x="0" y="0"/>
            <a:chExt cx="4064946" cy="53721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64946" cy="5372100"/>
            </a:xfrm>
            <a:custGeom>
              <a:avLst/>
              <a:gdLst/>
              <a:ahLst/>
              <a:cxnLst/>
              <a:rect r="r" b="b" t="t" l="l"/>
              <a:pathLst>
                <a:path h="5372100" w="4064946">
                  <a:moveTo>
                    <a:pt x="251427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514276" y="5372100"/>
                  </a:lnTo>
                  <a:lnTo>
                    <a:pt x="4064946" y="2686050"/>
                  </a:lnTo>
                  <a:lnTo>
                    <a:pt x="2514276" y="0"/>
                  </a:lnTo>
                  <a:close/>
                </a:path>
              </a:pathLst>
            </a:custGeom>
            <a:solidFill>
              <a:srgbClr val="1F5014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6375739" y="331520"/>
            <a:ext cx="5536522" cy="1911830"/>
          </a:xfrm>
          <a:custGeom>
            <a:avLst/>
            <a:gdLst/>
            <a:ahLst/>
            <a:cxnLst/>
            <a:rect r="r" b="b" t="t" l="l"/>
            <a:pathLst>
              <a:path h="1911830" w="5536522">
                <a:moveTo>
                  <a:pt x="0" y="0"/>
                </a:moveTo>
                <a:lnTo>
                  <a:pt x="5536522" y="0"/>
                </a:lnTo>
                <a:lnTo>
                  <a:pt x="5536522" y="1911830"/>
                </a:lnTo>
                <a:lnTo>
                  <a:pt x="0" y="19118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26823" y="6882121"/>
            <a:ext cx="8617177" cy="295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272727"/>
                </a:solidFill>
                <a:latin typeface="Fira Sans"/>
                <a:ea typeface="Fira Sans"/>
                <a:cs typeface="Fira Sans"/>
                <a:sym typeface="Fira Sans"/>
              </a:rPr>
              <a:t>Intergrantes: </a:t>
            </a: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272727"/>
                </a:solidFill>
                <a:latin typeface="Fira Sans"/>
                <a:ea typeface="Fira Sans"/>
                <a:cs typeface="Fira Sans"/>
                <a:sym typeface="Fira Sans"/>
              </a:rPr>
              <a:t>Marcos Mayorga</a:t>
            </a: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272727"/>
                </a:solidFill>
                <a:latin typeface="Fira Sans"/>
                <a:ea typeface="Fira Sans"/>
                <a:cs typeface="Fira Sans"/>
                <a:sym typeface="Fira Sans"/>
              </a:rPr>
              <a:t>Ignacio Ralph</a:t>
            </a: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272727"/>
                </a:solidFill>
                <a:latin typeface="Fira Sans"/>
                <a:ea typeface="Fira Sans"/>
                <a:cs typeface="Fira Sans"/>
                <a:sym typeface="Fira Sans"/>
              </a:rPr>
              <a:t>Eduardo Cardenas</a:t>
            </a: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272727"/>
                </a:solidFill>
                <a:latin typeface="Fira Sans"/>
                <a:ea typeface="Fira Sans"/>
                <a:cs typeface="Fira Sans"/>
                <a:sym typeface="Fira Sans"/>
              </a:rPr>
              <a:t>Jordan Piña</a:t>
            </a:r>
          </a:p>
          <a:p>
            <a:pPr algn="l" marL="0" indent="0" lvl="0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272727"/>
                </a:solidFill>
                <a:latin typeface="Fira Sans"/>
                <a:ea typeface="Fira Sans"/>
                <a:cs typeface="Fira Sans"/>
                <a:sym typeface="Fira Sans"/>
              </a:rPr>
              <a:t>Arturo Vargas (Profesor guia)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366632"/>
            <a:ext cx="8617177" cy="281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99"/>
              </a:lnSpc>
            </a:pPr>
            <a:r>
              <a:rPr lang="en-US" b="true" sz="9999" spc="299">
                <a:solidFill>
                  <a:srgbClr val="272727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PROYECTO </a:t>
            </a:r>
          </a:p>
          <a:p>
            <a:pPr algn="ctr" marL="0" indent="0" lvl="0">
              <a:lnSpc>
                <a:spcPts val="10999"/>
              </a:lnSpc>
            </a:pPr>
            <a:r>
              <a:rPr lang="en-US" b="true" sz="9999" spc="299">
                <a:solidFill>
                  <a:srgbClr val="272727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“MI ASODI”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26823" y="570085"/>
            <a:ext cx="5848916" cy="1562830"/>
          </a:xfrm>
          <a:custGeom>
            <a:avLst/>
            <a:gdLst/>
            <a:ahLst/>
            <a:cxnLst/>
            <a:rect r="r" b="b" t="t" l="l"/>
            <a:pathLst>
              <a:path h="1562830" w="5848916">
                <a:moveTo>
                  <a:pt x="0" y="0"/>
                </a:moveTo>
                <a:lnTo>
                  <a:pt x="5848916" y="0"/>
                </a:lnTo>
                <a:lnTo>
                  <a:pt x="5848916" y="1562830"/>
                </a:lnTo>
                <a:lnTo>
                  <a:pt x="0" y="15628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71388" y="857250"/>
            <a:ext cx="15945224" cy="156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CRONOGRAMA DE TRABAJO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787147" y="-20633"/>
            <a:ext cx="3986503" cy="1065194"/>
          </a:xfrm>
          <a:custGeom>
            <a:avLst/>
            <a:gdLst/>
            <a:ahLst/>
            <a:cxnLst/>
            <a:rect r="r" b="b" t="t" l="l"/>
            <a:pathLst>
              <a:path h="1065194" w="3986503">
                <a:moveTo>
                  <a:pt x="0" y="0"/>
                </a:moveTo>
                <a:lnTo>
                  <a:pt x="3986503" y="0"/>
                </a:lnTo>
                <a:lnTo>
                  <a:pt x="3986503" y="1065194"/>
                </a:lnTo>
                <a:lnTo>
                  <a:pt x="0" y="1065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50096" y="2423750"/>
            <a:ext cx="12651881" cy="7318014"/>
          </a:xfrm>
          <a:custGeom>
            <a:avLst/>
            <a:gdLst/>
            <a:ahLst/>
            <a:cxnLst/>
            <a:rect r="r" b="b" t="t" l="l"/>
            <a:pathLst>
              <a:path h="7318014" w="12651881">
                <a:moveTo>
                  <a:pt x="0" y="0"/>
                </a:moveTo>
                <a:lnTo>
                  <a:pt x="12651880" y="0"/>
                </a:lnTo>
                <a:lnTo>
                  <a:pt x="12651880" y="7318014"/>
                </a:lnTo>
                <a:lnTo>
                  <a:pt x="0" y="73180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58" t="-2610" r="-3436" b="-471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250979"/>
            <a:ext cx="5500191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>
                    <a:alpha val="42745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Proyecto “Mi ASODI”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1042" y="857250"/>
            <a:ext cx="17945915" cy="156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ARQUITECTURA DEL PROYECTO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787147" y="-20633"/>
            <a:ext cx="3986503" cy="1065194"/>
          </a:xfrm>
          <a:custGeom>
            <a:avLst/>
            <a:gdLst/>
            <a:ahLst/>
            <a:cxnLst/>
            <a:rect r="r" b="b" t="t" l="l"/>
            <a:pathLst>
              <a:path h="1065194" w="3986503">
                <a:moveTo>
                  <a:pt x="0" y="0"/>
                </a:moveTo>
                <a:lnTo>
                  <a:pt x="3986503" y="0"/>
                </a:lnTo>
                <a:lnTo>
                  <a:pt x="3986503" y="1065194"/>
                </a:lnTo>
                <a:lnTo>
                  <a:pt x="0" y="1065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50096" y="2404412"/>
            <a:ext cx="13441151" cy="7618512"/>
          </a:xfrm>
          <a:custGeom>
            <a:avLst/>
            <a:gdLst/>
            <a:ahLst/>
            <a:cxnLst/>
            <a:rect r="r" b="b" t="t" l="l"/>
            <a:pathLst>
              <a:path h="7618512" w="13441151">
                <a:moveTo>
                  <a:pt x="0" y="0"/>
                </a:moveTo>
                <a:lnTo>
                  <a:pt x="13441151" y="0"/>
                </a:lnTo>
                <a:lnTo>
                  <a:pt x="13441151" y="7618512"/>
                </a:lnTo>
                <a:lnTo>
                  <a:pt x="0" y="76185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765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250979"/>
            <a:ext cx="5500191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>
                    <a:alpha val="42745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Proyecto “Mi ASODI”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49882" y="699792"/>
            <a:ext cx="11188237" cy="156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MODELO DE DATOS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626393" y="2266292"/>
            <a:ext cx="13035214" cy="7729475"/>
          </a:xfrm>
          <a:custGeom>
            <a:avLst/>
            <a:gdLst/>
            <a:ahLst/>
            <a:cxnLst/>
            <a:rect r="r" b="b" t="t" l="l"/>
            <a:pathLst>
              <a:path h="7729475" w="13035214">
                <a:moveTo>
                  <a:pt x="0" y="0"/>
                </a:moveTo>
                <a:lnTo>
                  <a:pt x="13035214" y="0"/>
                </a:lnTo>
                <a:lnTo>
                  <a:pt x="13035214" y="7729475"/>
                </a:lnTo>
                <a:lnTo>
                  <a:pt x="0" y="77294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250979"/>
            <a:ext cx="5500191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>
                    <a:alpha val="42745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Proyecto “Mi ASODI”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787147" y="-20633"/>
            <a:ext cx="3986503" cy="1065194"/>
          </a:xfrm>
          <a:custGeom>
            <a:avLst/>
            <a:gdLst/>
            <a:ahLst/>
            <a:cxnLst/>
            <a:rect r="r" b="b" t="t" l="l"/>
            <a:pathLst>
              <a:path h="1065194" w="3986503">
                <a:moveTo>
                  <a:pt x="0" y="0"/>
                </a:moveTo>
                <a:lnTo>
                  <a:pt x="3986503" y="0"/>
                </a:lnTo>
                <a:lnTo>
                  <a:pt x="3986503" y="1065194"/>
                </a:lnTo>
                <a:lnTo>
                  <a:pt x="0" y="10651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14358" y="6989129"/>
            <a:ext cx="1459284" cy="1459284"/>
          </a:xfrm>
          <a:custGeom>
            <a:avLst/>
            <a:gdLst/>
            <a:ahLst/>
            <a:cxnLst/>
            <a:rect r="r" b="b" t="t" l="l"/>
            <a:pathLst>
              <a:path h="1459284" w="1459284">
                <a:moveTo>
                  <a:pt x="0" y="0"/>
                </a:moveTo>
                <a:lnTo>
                  <a:pt x="1459284" y="0"/>
                </a:lnTo>
                <a:lnTo>
                  <a:pt x="1459284" y="1459284"/>
                </a:lnTo>
                <a:lnTo>
                  <a:pt x="0" y="1459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14723" y="3492939"/>
            <a:ext cx="1459284" cy="1459284"/>
          </a:xfrm>
          <a:custGeom>
            <a:avLst/>
            <a:gdLst/>
            <a:ahLst/>
            <a:cxnLst/>
            <a:rect r="r" b="b" t="t" l="l"/>
            <a:pathLst>
              <a:path h="1459284" w="1459284">
                <a:moveTo>
                  <a:pt x="0" y="0"/>
                </a:moveTo>
                <a:lnTo>
                  <a:pt x="1459284" y="0"/>
                </a:lnTo>
                <a:lnTo>
                  <a:pt x="1459284" y="1459284"/>
                </a:lnTo>
                <a:lnTo>
                  <a:pt x="0" y="14592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82934" y="857250"/>
            <a:ext cx="15322131" cy="156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TECNOLOGIAS UTILIZADAS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787147" y="-20633"/>
            <a:ext cx="3986503" cy="1065194"/>
          </a:xfrm>
          <a:custGeom>
            <a:avLst/>
            <a:gdLst/>
            <a:ahLst/>
            <a:cxnLst/>
            <a:rect r="r" b="b" t="t" l="l"/>
            <a:pathLst>
              <a:path h="1065194" w="3986503">
                <a:moveTo>
                  <a:pt x="0" y="0"/>
                </a:moveTo>
                <a:lnTo>
                  <a:pt x="3986503" y="0"/>
                </a:lnTo>
                <a:lnTo>
                  <a:pt x="3986503" y="1065194"/>
                </a:lnTo>
                <a:lnTo>
                  <a:pt x="0" y="10651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523772" y="6879921"/>
            <a:ext cx="2982579" cy="1677701"/>
          </a:xfrm>
          <a:custGeom>
            <a:avLst/>
            <a:gdLst/>
            <a:ahLst/>
            <a:cxnLst/>
            <a:rect r="r" b="b" t="t" l="l"/>
            <a:pathLst>
              <a:path h="1677701" w="2982579">
                <a:moveTo>
                  <a:pt x="0" y="0"/>
                </a:moveTo>
                <a:lnTo>
                  <a:pt x="2982579" y="0"/>
                </a:lnTo>
                <a:lnTo>
                  <a:pt x="2982579" y="1677700"/>
                </a:lnTo>
                <a:lnTo>
                  <a:pt x="0" y="1677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880072" y="3302266"/>
            <a:ext cx="3626279" cy="1649957"/>
          </a:xfrm>
          <a:custGeom>
            <a:avLst/>
            <a:gdLst/>
            <a:ahLst/>
            <a:cxnLst/>
            <a:rect r="r" b="b" t="t" l="l"/>
            <a:pathLst>
              <a:path h="1649957" w="3626279">
                <a:moveTo>
                  <a:pt x="0" y="0"/>
                </a:moveTo>
                <a:lnTo>
                  <a:pt x="3626279" y="0"/>
                </a:lnTo>
                <a:lnTo>
                  <a:pt x="3626279" y="1649957"/>
                </a:lnTo>
                <a:lnTo>
                  <a:pt x="0" y="16499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750096" y="6879921"/>
            <a:ext cx="1879904" cy="1691913"/>
          </a:xfrm>
          <a:custGeom>
            <a:avLst/>
            <a:gdLst/>
            <a:ahLst/>
            <a:cxnLst/>
            <a:rect r="r" b="b" t="t" l="l"/>
            <a:pathLst>
              <a:path h="1691913" w="1879904">
                <a:moveTo>
                  <a:pt x="0" y="0"/>
                </a:moveTo>
                <a:lnTo>
                  <a:pt x="1879903" y="0"/>
                </a:lnTo>
                <a:lnTo>
                  <a:pt x="1879903" y="1691913"/>
                </a:lnTo>
                <a:lnTo>
                  <a:pt x="0" y="16919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495360" y="3572982"/>
            <a:ext cx="4950620" cy="1478280"/>
          </a:xfrm>
          <a:custGeom>
            <a:avLst/>
            <a:gdLst/>
            <a:ahLst/>
            <a:cxnLst/>
            <a:rect r="r" b="b" t="t" l="l"/>
            <a:pathLst>
              <a:path h="1478280" w="4950620">
                <a:moveTo>
                  <a:pt x="0" y="0"/>
                </a:moveTo>
                <a:lnTo>
                  <a:pt x="4950620" y="0"/>
                </a:lnTo>
                <a:lnTo>
                  <a:pt x="4950620" y="1478280"/>
                </a:lnTo>
                <a:lnTo>
                  <a:pt x="0" y="14782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539" t="0" r="-4539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0" y="250979"/>
            <a:ext cx="5500191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>
                    <a:alpha val="42745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Proyecto “Mi ASODI”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55644" y="8634730"/>
            <a:ext cx="297671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PostgreSQL</a:t>
            </a:r>
          </a:p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Base de datos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26914" y="5199873"/>
            <a:ext cx="3034903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React Native</a:t>
            </a:r>
          </a:p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Front End APP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26914" y="8634730"/>
            <a:ext cx="322570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React</a:t>
            </a:r>
          </a:p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Front End Page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52162" y="5199873"/>
            <a:ext cx="426586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Railway</a:t>
            </a:r>
          </a:p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Servicios en la nube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49983" y="5199873"/>
            <a:ext cx="185276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Django</a:t>
            </a:r>
          </a:p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Backend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776514" y="8634730"/>
            <a:ext cx="2477095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GitHub</a:t>
            </a:r>
          </a:p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Repositorio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99253" y="4274525"/>
            <a:ext cx="16489495" cy="156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RESULTADOS DEL PROYECTO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250979"/>
            <a:ext cx="5500191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>
                    <a:alpha val="42745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Proyecto “Mi ASODI”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787147" y="-20633"/>
            <a:ext cx="3986503" cy="1065194"/>
          </a:xfrm>
          <a:custGeom>
            <a:avLst/>
            <a:gdLst/>
            <a:ahLst/>
            <a:cxnLst/>
            <a:rect r="r" b="b" t="t" l="l"/>
            <a:pathLst>
              <a:path h="1065194" w="3986503">
                <a:moveTo>
                  <a:pt x="0" y="0"/>
                </a:moveTo>
                <a:lnTo>
                  <a:pt x="3986503" y="0"/>
                </a:lnTo>
                <a:lnTo>
                  <a:pt x="3986503" y="1065194"/>
                </a:lnTo>
                <a:lnTo>
                  <a:pt x="0" y="1065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17758" y="357478"/>
            <a:ext cx="17652483" cy="99295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52719" y="142154"/>
            <a:ext cx="17782562" cy="100026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3460170"/>
            <a:ext cx="18288000" cy="319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Obstaculos durante el proyecto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67022" y="0"/>
            <a:ext cx="8637656" cy="7481017"/>
            <a:chOff x="0" y="0"/>
            <a:chExt cx="6202680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27272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267022" y="2657448"/>
            <a:ext cx="8377512" cy="7254548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8396" t="0" r="-11496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7337644" y="5562654"/>
            <a:ext cx="5971334" cy="7891519"/>
            <a:chOff x="0" y="0"/>
            <a:chExt cx="4064946" cy="53721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64946" cy="5372100"/>
            </a:xfrm>
            <a:custGeom>
              <a:avLst/>
              <a:gdLst/>
              <a:ahLst/>
              <a:cxnLst/>
              <a:rect r="r" b="b" t="t" l="l"/>
              <a:pathLst>
                <a:path h="5372100" w="4064946">
                  <a:moveTo>
                    <a:pt x="251427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514276" y="5372100"/>
                  </a:lnTo>
                  <a:lnTo>
                    <a:pt x="4064946" y="2686050"/>
                  </a:lnTo>
                  <a:lnTo>
                    <a:pt x="2514276" y="0"/>
                  </a:lnTo>
                  <a:close/>
                </a:path>
              </a:pathLst>
            </a:custGeom>
            <a:solidFill>
              <a:srgbClr val="1F5014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3835758"/>
            <a:ext cx="13299361" cy="281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999"/>
              </a:lnSpc>
            </a:pPr>
            <a:r>
              <a:rPr lang="en-US" b="true" sz="9999" spc="299">
                <a:solidFill>
                  <a:srgbClr val="272727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GRACIAS POR SU ATENCION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110312" y="1845693"/>
            <a:ext cx="11859377" cy="7412607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7569480" y="2245829"/>
            <a:ext cx="9400209" cy="2850046"/>
          </a:xfrm>
          <a:custGeom>
            <a:avLst/>
            <a:gdLst/>
            <a:ahLst/>
            <a:cxnLst/>
            <a:rect r="r" b="b" t="t" l="l"/>
            <a:pathLst>
              <a:path h="2850046" w="9400209">
                <a:moveTo>
                  <a:pt x="0" y="0"/>
                </a:moveTo>
                <a:lnTo>
                  <a:pt x="9400209" y="0"/>
                </a:lnTo>
                <a:lnTo>
                  <a:pt x="9400209" y="2850046"/>
                </a:lnTo>
                <a:lnTo>
                  <a:pt x="0" y="28500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73" t="-77569" r="0" b="-4668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69480" y="5663023"/>
            <a:ext cx="9400209" cy="3258448"/>
          </a:xfrm>
          <a:custGeom>
            <a:avLst/>
            <a:gdLst/>
            <a:ahLst/>
            <a:cxnLst/>
            <a:rect r="r" b="b" t="t" l="l"/>
            <a:pathLst>
              <a:path h="3258448" w="9400209">
                <a:moveTo>
                  <a:pt x="0" y="0"/>
                </a:moveTo>
                <a:lnTo>
                  <a:pt x="9400209" y="0"/>
                </a:lnTo>
                <a:lnTo>
                  <a:pt x="9400209" y="3258448"/>
                </a:lnTo>
                <a:lnTo>
                  <a:pt x="0" y="32584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73" t="-30250" r="0" b="-15768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81471" y="1752206"/>
            <a:ext cx="6982269" cy="7821633"/>
            <a:chOff x="0" y="0"/>
            <a:chExt cx="9309692" cy="10428844"/>
          </a:xfrm>
        </p:grpSpPr>
        <p:sp>
          <p:nvSpPr>
            <p:cNvPr name="AutoShape 6" id="6"/>
            <p:cNvSpPr/>
            <p:nvPr/>
          </p:nvSpPr>
          <p:spPr>
            <a:xfrm rot="0">
              <a:off x="0" y="0"/>
              <a:ext cx="9309692" cy="10428844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 rot="0">
              <a:off x="524778" y="599691"/>
              <a:ext cx="8260135" cy="1365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874"/>
                </a:lnSpc>
              </a:pPr>
              <a:r>
                <a:rPr lang="en-US" b="true" sz="7093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Problematica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524778" y="2300388"/>
              <a:ext cx="8260135" cy="75859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71"/>
                </a:lnSpc>
              </a:pPr>
              <a:r>
                <a:rPr lang="en-US" sz="2693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Tiempo de espera para un trasplante de riñón es de 2-3 años</a:t>
              </a:r>
            </a:p>
            <a:p>
              <a:pPr algn="ctr" marL="0" indent="0" lvl="0">
                <a:lnSpc>
                  <a:spcPts val="3771"/>
                </a:lnSpc>
              </a:pPr>
            </a:p>
            <a:p>
              <a:pPr algn="ctr" marL="0" indent="0" lvl="0">
                <a:lnSpc>
                  <a:spcPts val="3771"/>
                </a:lnSpc>
              </a:pPr>
              <a:r>
                <a:rPr lang="en-US" sz="2693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En 2022, se registraron aproximadamente 25.000 pacientes en diálisis en Chile, la mayoría como consecuencia directa de la ERC</a:t>
              </a:r>
            </a:p>
            <a:p>
              <a:pPr algn="ctr" marL="0" indent="0" lvl="0">
                <a:lnSpc>
                  <a:spcPts val="3771"/>
                </a:lnSpc>
              </a:pPr>
            </a:p>
            <a:p>
              <a:pPr algn="ctr" marL="0" indent="0" lvl="0">
                <a:lnSpc>
                  <a:spcPts val="3771"/>
                </a:lnSpc>
              </a:pPr>
              <a:r>
                <a:rPr lang="en-US" sz="2693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Del total de pacientes con ERC, el 56% está en lista de espera para un trasplante de riñón, pero solo el 25% logra recibir uno.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0" y="250979"/>
            <a:ext cx="5500191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>
                    <a:alpha val="42745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Proyecto “Mi ASODI”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787147" y="-20633"/>
            <a:ext cx="3986503" cy="1065194"/>
          </a:xfrm>
          <a:custGeom>
            <a:avLst/>
            <a:gdLst/>
            <a:ahLst/>
            <a:cxnLst/>
            <a:rect r="r" b="b" t="t" l="l"/>
            <a:pathLst>
              <a:path h="1065194" w="3986503">
                <a:moveTo>
                  <a:pt x="0" y="0"/>
                </a:moveTo>
                <a:lnTo>
                  <a:pt x="3986503" y="0"/>
                </a:lnTo>
                <a:lnTo>
                  <a:pt x="3986503" y="1065194"/>
                </a:lnTo>
                <a:lnTo>
                  <a:pt x="0" y="10651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6297407" y="1376042"/>
            <a:ext cx="11718053" cy="7108032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8245444" y="2292996"/>
            <a:ext cx="3910990" cy="2589732"/>
          </a:xfrm>
          <a:custGeom>
            <a:avLst/>
            <a:gdLst/>
            <a:ahLst/>
            <a:cxnLst/>
            <a:rect r="r" b="b" t="t" l="l"/>
            <a:pathLst>
              <a:path h="2589732" w="3910990">
                <a:moveTo>
                  <a:pt x="0" y="0"/>
                </a:moveTo>
                <a:lnTo>
                  <a:pt x="3910989" y="0"/>
                </a:lnTo>
                <a:lnTo>
                  <a:pt x="3910989" y="2589732"/>
                </a:lnTo>
                <a:lnTo>
                  <a:pt x="0" y="25897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4386" r="0" b="-4438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72912" y="2292996"/>
            <a:ext cx="3910990" cy="2589732"/>
          </a:xfrm>
          <a:custGeom>
            <a:avLst/>
            <a:gdLst/>
            <a:ahLst/>
            <a:cxnLst/>
            <a:rect r="r" b="b" t="t" l="l"/>
            <a:pathLst>
              <a:path h="2589732" w="3910990">
                <a:moveTo>
                  <a:pt x="0" y="0"/>
                </a:moveTo>
                <a:lnTo>
                  <a:pt x="3910990" y="0"/>
                </a:lnTo>
                <a:lnTo>
                  <a:pt x="3910990" y="2589732"/>
                </a:lnTo>
                <a:lnTo>
                  <a:pt x="0" y="2589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5509" r="0" b="-2550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441648" y="5143500"/>
            <a:ext cx="4390041" cy="2906944"/>
          </a:xfrm>
          <a:custGeom>
            <a:avLst/>
            <a:gdLst/>
            <a:ahLst/>
            <a:cxnLst/>
            <a:rect r="r" b="b" t="t" l="l"/>
            <a:pathLst>
              <a:path h="2906944" w="4390041">
                <a:moveTo>
                  <a:pt x="0" y="0"/>
                </a:moveTo>
                <a:lnTo>
                  <a:pt x="4390041" y="0"/>
                </a:lnTo>
                <a:lnTo>
                  <a:pt x="4390041" y="2906944"/>
                </a:lnTo>
                <a:lnTo>
                  <a:pt x="0" y="29069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268" t="0" r="-7268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66316" y="79853"/>
            <a:ext cx="3775118" cy="1028700"/>
          </a:xfrm>
          <a:custGeom>
            <a:avLst/>
            <a:gdLst/>
            <a:ahLst/>
            <a:cxnLst/>
            <a:rect r="r" b="b" t="t" l="l"/>
            <a:pathLst>
              <a:path h="1028700" w="3775118">
                <a:moveTo>
                  <a:pt x="0" y="0"/>
                </a:moveTo>
                <a:lnTo>
                  <a:pt x="3775119" y="0"/>
                </a:lnTo>
                <a:lnTo>
                  <a:pt x="3775119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99" t="-449" r="0" b="-449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60018" y="3587862"/>
            <a:ext cx="7885426" cy="6257875"/>
            <a:chOff x="0" y="0"/>
            <a:chExt cx="10513901" cy="8343833"/>
          </a:xfrm>
        </p:grpSpPr>
        <p:sp>
          <p:nvSpPr>
            <p:cNvPr name="AutoShape 8" id="8"/>
            <p:cNvSpPr/>
            <p:nvPr/>
          </p:nvSpPr>
          <p:spPr>
            <a:xfrm rot="0">
              <a:off x="0" y="0"/>
              <a:ext cx="10513901" cy="8343833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 rot="0">
              <a:off x="592659" y="650819"/>
              <a:ext cx="9328584" cy="4541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498"/>
                </a:lnSpc>
              </a:pPr>
              <a:r>
                <a:rPr lang="en-US" b="true" sz="4052">
                  <a:solidFill>
                    <a:srgbClr val="074512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ASODI es una institucion sin fines de lucro dedicada a brindar atencion medica y apoyo a personas con enfermedades renales o transplantados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592659" y="5588198"/>
              <a:ext cx="9328584" cy="21429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15"/>
                </a:lnSpc>
              </a:pPr>
              <a:r>
                <a:rPr lang="en-US" sz="1868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"Ser una institución referente a nivel nacional en materia renal, promoviendo la defensa de los intereses del enfermo renal y los trasplantados, la prevención de la enfermedad y la promoción de la donación de órganos a través de la información y educación de la población"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1028700"/>
            <a:ext cx="4162827" cy="2528592"/>
          </a:xfrm>
          <a:custGeom>
            <a:avLst/>
            <a:gdLst/>
            <a:ahLst/>
            <a:cxnLst/>
            <a:rect r="r" b="b" t="t" l="l"/>
            <a:pathLst>
              <a:path h="2528592" w="4162827">
                <a:moveTo>
                  <a:pt x="0" y="0"/>
                </a:moveTo>
                <a:lnTo>
                  <a:pt x="4162827" y="0"/>
                </a:lnTo>
                <a:lnTo>
                  <a:pt x="4162827" y="2528592"/>
                </a:lnTo>
                <a:lnTo>
                  <a:pt x="0" y="25285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60018" y="297180"/>
            <a:ext cx="5500191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>
                    <a:alpha val="42745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Proyecto “Mi ASODI”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60953" y="857250"/>
            <a:ext cx="16766094" cy="156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DESCRIPCIÓN DEL PROYECTO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696259" y="2765698"/>
            <a:ext cx="6895483" cy="887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Problematica o dolor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865986" y="3652705"/>
            <a:ext cx="1970319" cy="2271856"/>
          </a:xfrm>
          <a:custGeom>
            <a:avLst/>
            <a:gdLst/>
            <a:ahLst/>
            <a:cxnLst/>
            <a:rect r="r" b="b" t="t" l="l"/>
            <a:pathLst>
              <a:path h="2271856" w="1970319">
                <a:moveTo>
                  <a:pt x="0" y="0"/>
                </a:moveTo>
                <a:lnTo>
                  <a:pt x="1970319" y="0"/>
                </a:lnTo>
                <a:lnTo>
                  <a:pt x="1970319" y="2271856"/>
                </a:lnTo>
                <a:lnTo>
                  <a:pt x="0" y="227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491837" y="3652705"/>
            <a:ext cx="2377855" cy="2377855"/>
          </a:xfrm>
          <a:custGeom>
            <a:avLst/>
            <a:gdLst/>
            <a:ahLst/>
            <a:cxnLst/>
            <a:rect r="r" b="b" t="t" l="l"/>
            <a:pathLst>
              <a:path h="2377855" w="2377855">
                <a:moveTo>
                  <a:pt x="0" y="0"/>
                </a:moveTo>
                <a:lnTo>
                  <a:pt x="2377854" y="0"/>
                </a:lnTo>
                <a:lnTo>
                  <a:pt x="2377854" y="2377854"/>
                </a:lnTo>
                <a:lnTo>
                  <a:pt x="0" y="23778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525223" y="3652705"/>
            <a:ext cx="2633723" cy="2633723"/>
          </a:xfrm>
          <a:custGeom>
            <a:avLst/>
            <a:gdLst/>
            <a:ahLst/>
            <a:cxnLst/>
            <a:rect r="r" b="b" t="t" l="l"/>
            <a:pathLst>
              <a:path h="2633723" w="2633723">
                <a:moveTo>
                  <a:pt x="0" y="0"/>
                </a:moveTo>
                <a:lnTo>
                  <a:pt x="2633723" y="0"/>
                </a:lnTo>
                <a:lnTo>
                  <a:pt x="2633723" y="2633723"/>
                </a:lnTo>
                <a:lnTo>
                  <a:pt x="0" y="26337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568142" y="8602156"/>
            <a:ext cx="12875649" cy="1537456"/>
            <a:chOff x="0" y="0"/>
            <a:chExt cx="3985390" cy="47588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985390" cy="475888"/>
            </a:xfrm>
            <a:custGeom>
              <a:avLst/>
              <a:gdLst/>
              <a:ahLst/>
              <a:cxnLst/>
              <a:rect r="r" b="b" t="t" l="l"/>
              <a:pathLst>
                <a:path h="475888" w="3985390">
                  <a:moveTo>
                    <a:pt x="30665" y="0"/>
                  </a:moveTo>
                  <a:lnTo>
                    <a:pt x="3954724" y="0"/>
                  </a:lnTo>
                  <a:cubicBezTo>
                    <a:pt x="3971661" y="0"/>
                    <a:pt x="3985390" y="13729"/>
                    <a:pt x="3985390" y="30665"/>
                  </a:cubicBezTo>
                  <a:lnTo>
                    <a:pt x="3985390" y="445222"/>
                  </a:lnTo>
                  <a:cubicBezTo>
                    <a:pt x="3985390" y="462158"/>
                    <a:pt x="3971661" y="475888"/>
                    <a:pt x="3954724" y="475888"/>
                  </a:cubicBezTo>
                  <a:lnTo>
                    <a:pt x="30665" y="475888"/>
                  </a:lnTo>
                  <a:cubicBezTo>
                    <a:pt x="13729" y="475888"/>
                    <a:pt x="0" y="462158"/>
                    <a:pt x="0" y="445222"/>
                  </a:cubicBezTo>
                  <a:lnTo>
                    <a:pt x="0" y="30665"/>
                  </a:lnTo>
                  <a:cubicBezTo>
                    <a:pt x="0" y="13729"/>
                    <a:pt x="13729" y="0"/>
                    <a:pt x="30665" y="0"/>
                  </a:cubicBezTo>
                  <a:close/>
                </a:path>
              </a:pathLst>
            </a:custGeom>
            <a:solidFill>
              <a:srgbClr val="1F501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3985390" cy="533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CBDDD1"/>
                  </a:solidFill>
                  <a:latin typeface="Open Sans"/>
                  <a:ea typeface="Open Sans"/>
                  <a:cs typeface="Open Sans"/>
                  <a:sym typeface="Open Sans"/>
                </a:rPr>
                <a:t>Estos problemas se pueden presentar </a:t>
              </a:r>
              <a:r>
                <a:rPr lang="en-US" b="true" sz="2600">
                  <a:solidFill>
                    <a:srgbClr val="CBDDD1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en múltiples pacientes</a:t>
              </a:r>
              <a:r>
                <a:rPr lang="en-US" sz="2600">
                  <a:solidFill>
                    <a:srgbClr val="CBDDD1"/>
                  </a:solidFill>
                  <a:latin typeface="Open Sans"/>
                  <a:ea typeface="Open Sans"/>
                  <a:cs typeface="Open Sans"/>
                  <a:sym typeface="Open Sans"/>
                </a:rPr>
                <a:t>, lo que genera retrasos sobre el proceso en general, pero sobre todo, en el </a:t>
              </a:r>
              <a:r>
                <a:rPr lang="en-US" b="true" sz="2600">
                  <a:solidFill>
                    <a:srgbClr val="CBDDD1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cumplimiento de los contratos.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47001" y="6229278"/>
            <a:ext cx="4812426" cy="1218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0"/>
              </a:lnSpc>
            </a:pPr>
            <a:r>
              <a:rPr lang="en-US" sz="2893">
                <a:solidFill>
                  <a:srgbClr val="272727"/>
                </a:solidFill>
                <a:latin typeface="Open Sans"/>
                <a:ea typeface="Open Sans"/>
                <a:cs typeface="Open Sans"/>
                <a:sym typeface="Open Sans"/>
              </a:rPr>
              <a:t>Ficha medica</a:t>
            </a:r>
          </a:p>
          <a:p>
            <a:pPr algn="l" marL="440900" indent="-220450" lvl="1">
              <a:lnSpc>
                <a:spcPts val="2859"/>
              </a:lnSpc>
              <a:buFont typeface="Arial"/>
              <a:buChar char="•"/>
            </a:pPr>
            <a:r>
              <a:rPr lang="en-US" sz="2042">
                <a:solidFill>
                  <a:srgbClr val="272727"/>
                </a:solidFill>
                <a:latin typeface="Open Sans"/>
                <a:ea typeface="Open Sans"/>
                <a:cs typeface="Open Sans"/>
                <a:sym typeface="Open Sans"/>
              </a:rPr>
              <a:t>Ficha medica desactualizada</a:t>
            </a:r>
          </a:p>
          <a:p>
            <a:pPr algn="l" marL="440900" indent="-220450" lvl="1">
              <a:lnSpc>
                <a:spcPts val="2859"/>
              </a:lnSpc>
              <a:buFont typeface="Arial"/>
              <a:buChar char="•"/>
            </a:pPr>
            <a:r>
              <a:rPr lang="en-US" sz="2042">
                <a:solidFill>
                  <a:srgbClr val="272727"/>
                </a:solidFill>
                <a:latin typeface="Open Sans"/>
                <a:ea typeface="Open Sans"/>
                <a:cs typeface="Open Sans"/>
                <a:sym typeface="Open Sans"/>
              </a:rPr>
              <a:t>Informacion de contacto erronea</a:t>
            </a:r>
            <a:r>
              <a:rPr lang="en-US" sz="2042">
                <a:solidFill>
                  <a:srgbClr val="272727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441436" y="6229278"/>
            <a:ext cx="4812426" cy="1574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0"/>
              </a:lnSpc>
            </a:pPr>
            <a:r>
              <a:rPr lang="en-US" sz="2893">
                <a:solidFill>
                  <a:srgbClr val="272727"/>
                </a:solidFill>
                <a:latin typeface="Open Sans"/>
                <a:ea typeface="Open Sans"/>
                <a:cs typeface="Open Sans"/>
                <a:sym typeface="Open Sans"/>
              </a:rPr>
              <a:t>Contacto</a:t>
            </a:r>
          </a:p>
          <a:p>
            <a:pPr algn="l" marL="440900" indent="-220450" lvl="1">
              <a:lnSpc>
                <a:spcPts val="2859"/>
              </a:lnSpc>
              <a:buFont typeface="Arial"/>
              <a:buChar char="•"/>
            </a:pPr>
            <a:r>
              <a:rPr lang="en-US" sz="2042">
                <a:solidFill>
                  <a:srgbClr val="272727"/>
                </a:solidFill>
                <a:latin typeface="Open Sans"/>
                <a:ea typeface="Open Sans"/>
                <a:cs typeface="Open Sans"/>
                <a:sym typeface="Open Sans"/>
              </a:rPr>
              <a:t>Cliente no responde a los llamados</a:t>
            </a:r>
          </a:p>
          <a:p>
            <a:pPr algn="l" marL="440900" indent="-220450" lvl="1">
              <a:lnSpc>
                <a:spcPts val="2859"/>
              </a:lnSpc>
              <a:buFont typeface="Arial"/>
              <a:buChar char="•"/>
            </a:pPr>
            <a:r>
              <a:rPr lang="en-US" sz="2042">
                <a:solidFill>
                  <a:srgbClr val="272727"/>
                </a:solidFill>
                <a:latin typeface="Open Sans"/>
                <a:ea typeface="Open Sans"/>
                <a:cs typeface="Open Sans"/>
                <a:sym typeface="Open Sans"/>
              </a:rPr>
              <a:t>Falta de evidencias de intentos de contactos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35872" y="6229278"/>
            <a:ext cx="5121036" cy="2287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0"/>
              </a:lnSpc>
            </a:pPr>
            <a:r>
              <a:rPr lang="en-US" sz="2893">
                <a:solidFill>
                  <a:srgbClr val="272727"/>
                </a:solidFill>
                <a:latin typeface="Open Sans"/>
                <a:ea typeface="Open Sans"/>
                <a:cs typeface="Open Sans"/>
                <a:sym typeface="Open Sans"/>
              </a:rPr>
              <a:t>Proceso en general</a:t>
            </a:r>
          </a:p>
          <a:p>
            <a:pPr algn="l" marL="440900" indent="-220450" lvl="1">
              <a:lnSpc>
                <a:spcPts val="2859"/>
              </a:lnSpc>
              <a:buFont typeface="Arial"/>
              <a:buChar char="•"/>
            </a:pPr>
            <a:r>
              <a:rPr lang="en-US" sz="2042">
                <a:solidFill>
                  <a:srgbClr val="272727"/>
                </a:solidFill>
                <a:latin typeface="Open Sans"/>
                <a:ea typeface="Open Sans"/>
                <a:cs typeface="Open Sans"/>
                <a:sym typeface="Open Sans"/>
              </a:rPr>
              <a:t>Guardado de documentos en papel o en Excel</a:t>
            </a:r>
          </a:p>
          <a:p>
            <a:pPr algn="l" marL="440900" indent="-220450" lvl="1">
              <a:lnSpc>
                <a:spcPts val="2859"/>
              </a:lnSpc>
              <a:buFont typeface="Arial"/>
              <a:buChar char="•"/>
            </a:pPr>
            <a:r>
              <a:rPr lang="en-US" sz="2042">
                <a:solidFill>
                  <a:srgbClr val="272727"/>
                </a:solidFill>
                <a:latin typeface="Open Sans"/>
                <a:ea typeface="Open Sans"/>
                <a:cs typeface="Open Sans"/>
                <a:sym typeface="Open Sans"/>
              </a:rPr>
              <a:t>No existe una BD </a:t>
            </a:r>
          </a:p>
          <a:p>
            <a:pPr algn="l" marL="440900" indent="-220450" lvl="1">
              <a:lnSpc>
                <a:spcPts val="2859"/>
              </a:lnSpc>
              <a:buFont typeface="Arial"/>
              <a:buChar char="•"/>
            </a:pPr>
            <a:r>
              <a:rPr lang="en-US" sz="2042">
                <a:solidFill>
                  <a:srgbClr val="272727"/>
                </a:solidFill>
                <a:latin typeface="Open Sans"/>
                <a:ea typeface="Open Sans"/>
                <a:cs typeface="Open Sans"/>
                <a:sym typeface="Open Sans"/>
              </a:rPr>
              <a:t>Ingreso de datos de forma manual, sin formularios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250979"/>
            <a:ext cx="5500191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>
                    <a:alpha val="42745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Proyecto “Mi ASODI”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3787147" y="-20633"/>
            <a:ext cx="3986503" cy="1065194"/>
          </a:xfrm>
          <a:custGeom>
            <a:avLst/>
            <a:gdLst/>
            <a:ahLst/>
            <a:cxnLst/>
            <a:rect r="r" b="b" t="t" l="l"/>
            <a:pathLst>
              <a:path h="1065194" w="3986503">
                <a:moveTo>
                  <a:pt x="0" y="0"/>
                </a:moveTo>
                <a:lnTo>
                  <a:pt x="3986503" y="0"/>
                </a:lnTo>
                <a:lnTo>
                  <a:pt x="3986503" y="1065194"/>
                </a:lnTo>
                <a:lnTo>
                  <a:pt x="0" y="10651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60953" y="857250"/>
            <a:ext cx="16766094" cy="156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DESCRIPCIÓN DEL PROYECTO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748047" y="2765698"/>
            <a:ext cx="2791905" cy="887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Solución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53078" y="3963079"/>
            <a:ext cx="16373969" cy="1180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Desarrollar un sistema que aborde las necesidades y requisitos identificados, para ello se propone lo siguiente: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5871870"/>
            <a:ext cx="8184531" cy="1033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1"/>
              </a:lnSpc>
            </a:pPr>
            <a:r>
              <a:rPr lang="en-US" sz="2979">
                <a:solidFill>
                  <a:srgbClr val="272727"/>
                </a:solidFill>
                <a:latin typeface="Open Sans"/>
                <a:ea typeface="Open Sans"/>
                <a:cs typeface="Open Sans"/>
                <a:sym typeface="Open Sans"/>
              </a:rPr>
              <a:t>1.- Integrar el modulo de registro de ficha medica de la aplicación ASODI v1.0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133173" y="5697700"/>
            <a:ext cx="9126127" cy="3975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272727"/>
                </a:solidFill>
                <a:latin typeface="Open Sans"/>
                <a:ea typeface="Open Sans"/>
                <a:cs typeface="Open Sans"/>
                <a:sym typeface="Open Sans"/>
              </a:rPr>
              <a:t>2.- Desarrollo de un sistema web con las siguientes funciones: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272727"/>
                </a:solidFill>
                <a:latin typeface="Open Sans"/>
                <a:ea typeface="Open Sans"/>
                <a:cs typeface="Open Sans"/>
                <a:sym typeface="Open Sans"/>
              </a:rPr>
              <a:t>     </a:t>
            </a:r>
            <a:r>
              <a:rPr lang="en-US" sz="2500">
                <a:solidFill>
                  <a:srgbClr val="272727"/>
                </a:solidFill>
                <a:latin typeface="Open Sans"/>
                <a:ea typeface="Open Sans"/>
                <a:cs typeface="Open Sans"/>
                <a:sym typeface="Open Sans"/>
              </a:rPr>
              <a:t>a.- Registro de pacientes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272727"/>
                </a:solidFill>
                <a:latin typeface="Open Sans"/>
                <a:ea typeface="Open Sans"/>
                <a:cs typeface="Open Sans"/>
                <a:sym typeface="Open Sans"/>
              </a:rPr>
              <a:t>     </a:t>
            </a:r>
            <a:r>
              <a:rPr lang="en-US" sz="2500">
                <a:solidFill>
                  <a:srgbClr val="272727"/>
                </a:solidFill>
                <a:latin typeface="Open Sans"/>
                <a:ea typeface="Open Sans"/>
                <a:cs typeface="Open Sans"/>
                <a:sym typeface="Open Sans"/>
              </a:rPr>
              <a:t>b.- Almacenar los datos de pacientes y citas medicas en una base de datos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272727"/>
                </a:solidFill>
                <a:latin typeface="Open Sans"/>
                <a:ea typeface="Open Sans"/>
                <a:cs typeface="Open Sans"/>
                <a:sym typeface="Open Sans"/>
              </a:rPr>
              <a:t>     </a:t>
            </a:r>
            <a:r>
              <a:rPr lang="en-US" sz="2500">
                <a:solidFill>
                  <a:srgbClr val="272727"/>
                </a:solidFill>
                <a:latin typeface="Open Sans"/>
                <a:ea typeface="Open Sans"/>
                <a:cs typeface="Open Sans"/>
                <a:sym typeface="Open Sans"/>
              </a:rPr>
              <a:t>c.- Facilitar el ingreso de datos mediante campos de selección</a:t>
            </a:r>
          </a:p>
          <a:p>
            <a:pPr algn="l">
              <a:lnSpc>
                <a:spcPts val="3500"/>
              </a:lnSpc>
            </a:pPr>
          </a:p>
          <a:p>
            <a:pPr algn="ctr">
              <a:lnSpc>
                <a:spcPts val="35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0" y="250979"/>
            <a:ext cx="5500191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>
                    <a:alpha val="42745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Proyecto “Mi ASODI”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787147" y="-20633"/>
            <a:ext cx="3986503" cy="1065194"/>
          </a:xfrm>
          <a:custGeom>
            <a:avLst/>
            <a:gdLst/>
            <a:ahLst/>
            <a:cxnLst/>
            <a:rect r="r" b="b" t="t" l="l"/>
            <a:pathLst>
              <a:path h="1065194" w="3986503">
                <a:moveTo>
                  <a:pt x="0" y="0"/>
                </a:moveTo>
                <a:lnTo>
                  <a:pt x="3986503" y="0"/>
                </a:lnTo>
                <a:lnTo>
                  <a:pt x="3986503" y="1065194"/>
                </a:lnTo>
                <a:lnTo>
                  <a:pt x="0" y="1065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3298" y="2390816"/>
            <a:ext cx="3389517" cy="7499988"/>
            <a:chOff x="0" y="0"/>
            <a:chExt cx="892712" cy="1975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92712" cy="1975305"/>
            </a:xfrm>
            <a:custGeom>
              <a:avLst/>
              <a:gdLst/>
              <a:ahLst/>
              <a:cxnLst/>
              <a:rect r="r" b="b" t="t" l="l"/>
              <a:pathLst>
                <a:path h="1975305" w="892712">
                  <a:moveTo>
                    <a:pt x="116488" y="0"/>
                  </a:moveTo>
                  <a:lnTo>
                    <a:pt x="776224" y="0"/>
                  </a:lnTo>
                  <a:cubicBezTo>
                    <a:pt x="840559" y="0"/>
                    <a:pt x="892712" y="52153"/>
                    <a:pt x="892712" y="116488"/>
                  </a:cubicBezTo>
                  <a:lnTo>
                    <a:pt x="892712" y="1858817"/>
                  </a:lnTo>
                  <a:cubicBezTo>
                    <a:pt x="892712" y="1923152"/>
                    <a:pt x="840559" y="1975305"/>
                    <a:pt x="776224" y="1975305"/>
                  </a:cubicBezTo>
                  <a:lnTo>
                    <a:pt x="116488" y="1975305"/>
                  </a:lnTo>
                  <a:cubicBezTo>
                    <a:pt x="52153" y="1975305"/>
                    <a:pt x="0" y="1923152"/>
                    <a:pt x="0" y="1858817"/>
                  </a:cubicBezTo>
                  <a:lnTo>
                    <a:pt x="0" y="116488"/>
                  </a:lnTo>
                  <a:cubicBezTo>
                    <a:pt x="0" y="52153"/>
                    <a:pt x="52153" y="0"/>
                    <a:pt x="116488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92712" cy="2013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622748" y="2390816"/>
            <a:ext cx="3389517" cy="7499988"/>
            <a:chOff x="0" y="0"/>
            <a:chExt cx="892712" cy="19753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92712" cy="1975305"/>
            </a:xfrm>
            <a:custGeom>
              <a:avLst/>
              <a:gdLst/>
              <a:ahLst/>
              <a:cxnLst/>
              <a:rect r="r" b="b" t="t" l="l"/>
              <a:pathLst>
                <a:path h="1975305" w="892712">
                  <a:moveTo>
                    <a:pt x="116488" y="0"/>
                  </a:moveTo>
                  <a:lnTo>
                    <a:pt x="776224" y="0"/>
                  </a:lnTo>
                  <a:cubicBezTo>
                    <a:pt x="840559" y="0"/>
                    <a:pt x="892712" y="52153"/>
                    <a:pt x="892712" y="116488"/>
                  </a:cubicBezTo>
                  <a:lnTo>
                    <a:pt x="892712" y="1858817"/>
                  </a:lnTo>
                  <a:cubicBezTo>
                    <a:pt x="892712" y="1923152"/>
                    <a:pt x="840559" y="1975305"/>
                    <a:pt x="776224" y="1975305"/>
                  </a:cubicBezTo>
                  <a:lnTo>
                    <a:pt x="116488" y="1975305"/>
                  </a:lnTo>
                  <a:cubicBezTo>
                    <a:pt x="52153" y="1975305"/>
                    <a:pt x="0" y="1923152"/>
                    <a:pt x="0" y="1858817"/>
                  </a:cubicBezTo>
                  <a:lnTo>
                    <a:pt x="0" y="116488"/>
                  </a:lnTo>
                  <a:cubicBezTo>
                    <a:pt x="0" y="52153"/>
                    <a:pt x="52153" y="0"/>
                    <a:pt x="116488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92712" cy="2013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614766"/>
            <a:ext cx="16074650" cy="156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METODOLOGIA DE TRABAJO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787147" y="-20633"/>
            <a:ext cx="3986503" cy="1065194"/>
          </a:xfrm>
          <a:custGeom>
            <a:avLst/>
            <a:gdLst/>
            <a:ahLst/>
            <a:cxnLst/>
            <a:rect r="r" b="b" t="t" l="l"/>
            <a:pathLst>
              <a:path h="1065194" w="3986503">
                <a:moveTo>
                  <a:pt x="0" y="0"/>
                </a:moveTo>
                <a:lnTo>
                  <a:pt x="3986503" y="0"/>
                </a:lnTo>
                <a:lnTo>
                  <a:pt x="3986503" y="1065194"/>
                </a:lnTo>
                <a:lnTo>
                  <a:pt x="0" y="1065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863002" y="6276799"/>
            <a:ext cx="4605454" cy="3838385"/>
            <a:chOff x="0" y="0"/>
            <a:chExt cx="1212959" cy="10109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12959" cy="1010933"/>
            </a:xfrm>
            <a:custGeom>
              <a:avLst/>
              <a:gdLst/>
              <a:ahLst/>
              <a:cxnLst/>
              <a:rect r="r" b="b" t="t" l="l"/>
              <a:pathLst>
                <a:path h="1010933" w="1212959">
                  <a:moveTo>
                    <a:pt x="85733" y="0"/>
                  </a:moveTo>
                  <a:lnTo>
                    <a:pt x="1127227" y="0"/>
                  </a:lnTo>
                  <a:cubicBezTo>
                    <a:pt x="1174575" y="0"/>
                    <a:pt x="1212959" y="38384"/>
                    <a:pt x="1212959" y="85733"/>
                  </a:cubicBezTo>
                  <a:lnTo>
                    <a:pt x="1212959" y="925200"/>
                  </a:lnTo>
                  <a:cubicBezTo>
                    <a:pt x="1212959" y="972549"/>
                    <a:pt x="1174575" y="1010933"/>
                    <a:pt x="1127227" y="1010933"/>
                  </a:cubicBezTo>
                  <a:lnTo>
                    <a:pt x="85733" y="1010933"/>
                  </a:lnTo>
                  <a:cubicBezTo>
                    <a:pt x="38384" y="1010933"/>
                    <a:pt x="0" y="972549"/>
                    <a:pt x="0" y="925200"/>
                  </a:cubicBezTo>
                  <a:lnTo>
                    <a:pt x="0" y="85733"/>
                  </a:lnTo>
                  <a:cubicBezTo>
                    <a:pt x="0" y="38384"/>
                    <a:pt x="38384" y="0"/>
                    <a:pt x="85733" y="0"/>
                  </a:cubicBezTo>
                  <a:close/>
                </a:path>
              </a:pathLst>
            </a:custGeom>
            <a:solidFill>
              <a:srgbClr val="F5B42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212959" cy="104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840781" y="6398326"/>
            <a:ext cx="2574551" cy="257455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3037" t="-26010" r="-122582" b="-68164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849752" y="2657874"/>
            <a:ext cx="2574551" cy="257455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50682" t="-63418" r="-102631" b="-35079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4033812" y="6428547"/>
            <a:ext cx="2567387" cy="256738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60785" t="-66382" r="0" b="-119806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4027234" y="2647660"/>
            <a:ext cx="2567387" cy="2567387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70997" t="-110785" r="0" b="-93579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5240796" y="3614325"/>
            <a:ext cx="2548443" cy="1433499"/>
          </a:xfrm>
          <a:custGeom>
            <a:avLst/>
            <a:gdLst/>
            <a:ahLst/>
            <a:cxnLst/>
            <a:rect r="r" b="b" t="t" l="l"/>
            <a:pathLst>
              <a:path h="1433499" w="2548443">
                <a:moveTo>
                  <a:pt x="0" y="0"/>
                </a:moveTo>
                <a:lnTo>
                  <a:pt x="2548443" y="0"/>
                </a:lnTo>
                <a:lnTo>
                  <a:pt x="2548443" y="1433499"/>
                </a:lnTo>
                <a:lnTo>
                  <a:pt x="0" y="14334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AutoShape 22" id="22"/>
          <p:cNvSpPr/>
          <p:nvPr/>
        </p:nvSpPr>
        <p:spPr>
          <a:xfrm flipH="true" flipV="true">
            <a:off x="8711893" y="3602408"/>
            <a:ext cx="0" cy="204500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7807453" y="6463646"/>
            <a:ext cx="2802708" cy="2509231"/>
          </a:xfrm>
          <a:custGeom>
            <a:avLst/>
            <a:gdLst/>
            <a:ahLst/>
            <a:cxnLst/>
            <a:rect r="r" b="b" t="t" l="l"/>
            <a:pathLst>
              <a:path h="2509231" w="2802708">
                <a:moveTo>
                  <a:pt x="0" y="0"/>
                </a:moveTo>
                <a:lnTo>
                  <a:pt x="2802709" y="0"/>
                </a:lnTo>
                <a:lnTo>
                  <a:pt x="2802709" y="2509231"/>
                </a:lnTo>
                <a:lnTo>
                  <a:pt x="0" y="25092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9474373" y="4090945"/>
            <a:ext cx="3659109" cy="480258"/>
          </a:xfrm>
          <a:custGeom>
            <a:avLst/>
            <a:gdLst/>
            <a:ahLst/>
            <a:cxnLst/>
            <a:rect r="r" b="b" t="t" l="l"/>
            <a:pathLst>
              <a:path h="480258" w="3659109">
                <a:moveTo>
                  <a:pt x="0" y="0"/>
                </a:moveTo>
                <a:lnTo>
                  <a:pt x="3659108" y="0"/>
                </a:lnTo>
                <a:lnTo>
                  <a:pt x="3659108" y="480258"/>
                </a:lnTo>
                <a:lnTo>
                  <a:pt x="0" y="4802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0" y="250979"/>
            <a:ext cx="5500191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>
                    <a:alpha val="42745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Proyecto “Mi ASODI”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521787" y="2086016"/>
            <a:ext cx="2342114" cy="887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SCRUM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931884" y="8934777"/>
            <a:ext cx="2392344" cy="797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6"/>
              </a:lnSpc>
            </a:pPr>
            <a:r>
              <a:rPr lang="en-US" sz="2354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Team developer</a:t>
            </a:r>
          </a:p>
          <a:p>
            <a:pPr algn="ctr">
              <a:lnSpc>
                <a:spcPts val="3296"/>
              </a:lnSpc>
            </a:pPr>
            <a:r>
              <a:rPr lang="en-US" sz="235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Jordán Piña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840917" y="5274526"/>
            <a:ext cx="2583250" cy="797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6"/>
              </a:lnSpc>
            </a:pPr>
            <a:r>
              <a:rPr lang="en-US" sz="2354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Team developer</a:t>
            </a:r>
          </a:p>
          <a:p>
            <a:pPr algn="ctr">
              <a:lnSpc>
                <a:spcPts val="3296"/>
              </a:lnSpc>
            </a:pPr>
            <a:r>
              <a:rPr lang="en-US" sz="235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Eduardo Cardenas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033812" y="5274526"/>
            <a:ext cx="2567387" cy="1216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7"/>
              </a:lnSpc>
            </a:pPr>
            <a:r>
              <a:rPr lang="en-US" sz="2348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Scrum Master</a:t>
            </a:r>
          </a:p>
          <a:p>
            <a:pPr algn="ctr">
              <a:lnSpc>
                <a:spcPts val="3287"/>
              </a:lnSpc>
            </a:pPr>
            <a:r>
              <a:rPr lang="en-US" sz="234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Ignacio Ralph</a:t>
            </a:r>
          </a:p>
          <a:p>
            <a:pPr algn="ctr">
              <a:lnSpc>
                <a:spcPts val="3287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14153467" y="9043978"/>
            <a:ext cx="2314921" cy="80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7"/>
              </a:lnSpc>
            </a:pPr>
            <a:r>
              <a:rPr lang="en-US" sz="2348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Product Owner</a:t>
            </a:r>
          </a:p>
          <a:p>
            <a:pPr algn="ctr">
              <a:lnSpc>
                <a:spcPts val="3287"/>
              </a:lnSpc>
            </a:pPr>
            <a:r>
              <a:rPr lang="en-US" sz="234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Marcos Mayorga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224658" y="9093421"/>
            <a:ext cx="3968299" cy="797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6"/>
              </a:lnSpc>
            </a:pPr>
            <a:r>
              <a:rPr lang="en-US" sz="2354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Profesor Guia/Stakeholder</a:t>
            </a:r>
          </a:p>
          <a:p>
            <a:pPr algn="ctr">
              <a:lnSpc>
                <a:spcPts val="3296"/>
              </a:lnSpc>
            </a:pPr>
            <a:r>
              <a:rPr lang="en-US" sz="235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Arturo Vargas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87147" y="-20633"/>
            <a:ext cx="3986503" cy="1065194"/>
          </a:xfrm>
          <a:custGeom>
            <a:avLst/>
            <a:gdLst/>
            <a:ahLst/>
            <a:cxnLst/>
            <a:rect r="r" b="b" t="t" l="l"/>
            <a:pathLst>
              <a:path h="1065194" w="3986503">
                <a:moveTo>
                  <a:pt x="0" y="0"/>
                </a:moveTo>
                <a:lnTo>
                  <a:pt x="3986503" y="0"/>
                </a:lnTo>
                <a:lnTo>
                  <a:pt x="3986503" y="1065194"/>
                </a:lnTo>
                <a:lnTo>
                  <a:pt x="0" y="1065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80380" y="1216126"/>
            <a:ext cx="4031336" cy="2974410"/>
            <a:chOff x="0" y="0"/>
            <a:chExt cx="812800" cy="5997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599702"/>
            </a:xfrm>
            <a:custGeom>
              <a:avLst/>
              <a:gdLst/>
              <a:ahLst/>
              <a:cxnLst/>
              <a:rect r="r" b="b" t="t" l="l"/>
              <a:pathLst>
                <a:path h="599702" w="812800">
                  <a:moveTo>
                    <a:pt x="812800" y="299851"/>
                  </a:moveTo>
                  <a:lnTo>
                    <a:pt x="609600" y="599702"/>
                  </a:lnTo>
                  <a:lnTo>
                    <a:pt x="203200" y="599702"/>
                  </a:lnTo>
                  <a:lnTo>
                    <a:pt x="0" y="299851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29985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47625"/>
              <a:ext cx="584200" cy="6473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742314" y="6467181"/>
            <a:ext cx="4203704" cy="3101587"/>
            <a:chOff x="0" y="0"/>
            <a:chExt cx="812800" cy="5997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599702"/>
            </a:xfrm>
            <a:custGeom>
              <a:avLst/>
              <a:gdLst/>
              <a:ahLst/>
              <a:cxnLst/>
              <a:rect r="r" b="b" t="t" l="l"/>
              <a:pathLst>
                <a:path h="599702" w="812800">
                  <a:moveTo>
                    <a:pt x="812800" y="299851"/>
                  </a:moveTo>
                  <a:lnTo>
                    <a:pt x="609600" y="599702"/>
                  </a:lnTo>
                  <a:lnTo>
                    <a:pt x="203200" y="599702"/>
                  </a:lnTo>
                  <a:lnTo>
                    <a:pt x="0" y="299851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29985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47625"/>
              <a:ext cx="584200" cy="6473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787147" y="1569867"/>
            <a:ext cx="4203704" cy="3463445"/>
            <a:chOff x="0" y="0"/>
            <a:chExt cx="812800" cy="6696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669669"/>
            </a:xfrm>
            <a:custGeom>
              <a:avLst/>
              <a:gdLst/>
              <a:ahLst/>
              <a:cxnLst/>
              <a:rect r="r" b="b" t="t" l="l"/>
              <a:pathLst>
                <a:path h="669669" w="812800">
                  <a:moveTo>
                    <a:pt x="812800" y="334834"/>
                  </a:moveTo>
                  <a:lnTo>
                    <a:pt x="609600" y="669669"/>
                  </a:lnTo>
                  <a:lnTo>
                    <a:pt x="203200" y="669669"/>
                  </a:lnTo>
                  <a:lnTo>
                    <a:pt x="0" y="334834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3483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47625"/>
              <a:ext cx="584200" cy="7172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597056" y="3552546"/>
            <a:ext cx="11093888" cy="3181908"/>
            <a:chOff x="0" y="0"/>
            <a:chExt cx="2833869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33869" cy="812800"/>
            </a:xfrm>
            <a:custGeom>
              <a:avLst/>
              <a:gdLst/>
              <a:ahLst/>
              <a:cxnLst/>
              <a:rect r="r" b="b" t="t" l="l"/>
              <a:pathLst>
                <a:path h="812800" w="2833869">
                  <a:moveTo>
                    <a:pt x="1416935" y="0"/>
                  </a:moveTo>
                  <a:cubicBezTo>
                    <a:pt x="634383" y="0"/>
                    <a:pt x="0" y="181951"/>
                    <a:pt x="0" y="406400"/>
                  </a:cubicBezTo>
                  <a:cubicBezTo>
                    <a:pt x="0" y="630849"/>
                    <a:pt x="634383" y="812800"/>
                    <a:pt x="1416935" y="812800"/>
                  </a:cubicBezTo>
                  <a:cubicBezTo>
                    <a:pt x="2199486" y="812800"/>
                    <a:pt x="2833869" y="630849"/>
                    <a:pt x="2833869" y="406400"/>
                  </a:cubicBezTo>
                  <a:cubicBezTo>
                    <a:pt x="2833869" y="181951"/>
                    <a:pt x="2199486" y="0"/>
                    <a:pt x="141693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265675" y="28575"/>
              <a:ext cx="2302519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17813" y="6467181"/>
            <a:ext cx="4031336" cy="2974410"/>
            <a:chOff x="0" y="0"/>
            <a:chExt cx="812800" cy="59970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599702"/>
            </a:xfrm>
            <a:custGeom>
              <a:avLst/>
              <a:gdLst/>
              <a:ahLst/>
              <a:cxnLst/>
              <a:rect r="r" b="b" t="t" l="l"/>
              <a:pathLst>
                <a:path h="599702" w="812800">
                  <a:moveTo>
                    <a:pt x="812800" y="299851"/>
                  </a:moveTo>
                  <a:lnTo>
                    <a:pt x="609600" y="599702"/>
                  </a:lnTo>
                  <a:lnTo>
                    <a:pt x="203200" y="599702"/>
                  </a:lnTo>
                  <a:lnTo>
                    <a:pt x="0" y="299851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29985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14300" y="-47625"/>
              <a:ext cx="584200" cy="6473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079935" y="6882889"/>
            <a:ext cx="4043607" cy="2983464"/>
            <a:chOff x="0" y="0"/>
            <a:chExt cx="812800" cy="59970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599702"/>
            </a:xfrm>
            <a:custGeom>
              <a:avLst/>
              <a:gdLst/>
              <a:ahLst/>
              <a:cxnLst/>
              <a:rect r="r" b="b" t="t" l="l"/>
              <a:pathLst>
                <a:path h="599702" w="812800">
                  <a:moveTo>
                    <a:pt x="812800" y="299851"/>
                  </a:moveTo>
                  <a:lnTo>
                    <a:pt x="609600" y="599702"/>
                  </a:lnTo>
                  <a:lnTo>
                    <a:pt x="203200" y="599702"/>
                  </a:lnTo>
                  <a:lnTo>
                    <a:pt x="0" y="299851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29985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14300" y="-47625"/>
              <a:ext cx="584200" cy="6473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9229749">
            <a:off x="3747238" y="3328980"/>
            <a:ext cx="1782048" cy="447132"/>
          </a:xfrm>
          <a:custGeom>
            <a:avLst/>
            <a:gdLst/>
            <a:ahLst/>
            <a:cxnLst/>
            <a:rect r="r" b="b" t="t" l="l"/>
            <a:pathLst>
              <a:path h="447132" w="1782048">
                <a:moveTo>
                  <a:pt x="0" y="0"/>
                </a:moveTo>
                <a:lnTo>
                  <a:pt x="1782048" y="0"/>
                </a:lnTo>
                <a:lnTo>
                  <a:pt x="1782048" y="447132"/>
                </a:lnTo>
                <a:lnTo>
                  <a:pt x="0" y="4471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4183390" y="4440443"/>
            <a:ext cx="9921219" cy="1642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2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29LT Riwaya Informal"/>
                <a:ea typeface="29LT Riwaya Informal"/>
                <a:cs typeface="29LT Riwaya Informal"/>
                <a:sym typeface="29LT Riwaya Informal"/>
              </a:rPr>
              <a:t>O</a:t>
            </a:r>
            <a:r>
              <a:rPr lang="en-US" sz="3400">
                <a:solidFill>
                  <a:srgbClr val="000000"/>
                </a:solidFill>
                <a:latin typeface="29LT Riwaya Informal"/>
                <a:ea typeface="29LT Riwaya Informal"/>
                <a:cs typeface="29LT Riwaya Informal"/>
                <a:sym typeface="29LT Riwaya Informal"/>
              </a:rPr>
              <a:t>ptimizar el proceso que realiza la empresa para ingresar y gestiona a sus pacientes, principalmente a aquellos provenientes de sus convenios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788019"/>
            <a:ext cx="16230600" cy="971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79"/>
              </a:lnSpc>
              <a:spcBef>
                <a:spcPct val="0"/>
              </a:spcBef>
            </a:pPr>
            <a:r>
              <a:rPr lang="en-US" b="true" sz="6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Objetivos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87588" y="1799741"/>
            <a:ext cx="2816920" cy="1752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8"/>
              </a:lnSpc>
              <a:spcBef>
                <a:spcPct val="0"/>
              </a:spcBef>
            </a:pPr>
            <a:r>
              <a:rPr lang="en-US" b="true" sz="219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Digitalizar el ingreso de paciente mediante formularios de manejo simple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7406723"/>
            <a:ext cx="3609562" cy="1076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1"/>
              </a:lnSpc>
              <a:spcBef>
                <a:spcPct val="0"/>
              </a:spcBef>
            </a:pPr>
            <a:r>
              <a:rPr lang="en-US" b="true" sz="2247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Generar un registro de las veces que se contacto ASODI con el paciente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735540" y="7406723"/>
            <a:ext cx="2816920" cy="2162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1"/>
              </a:lnSpc>
              <a:spcBef>
                <a:spcPct val="0"/>
              </a:spcBef>
            </a:pPr>
            <a:r>
              <a:rPr lang="en-US" b="true" sz="2247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Generar un sistema para monitorear cuánto tiempo el paciente lleva ingresado en el sistema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442380" y="1668190"/>
            <a:ext cx="2816920" cy="3247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1"/>
              </a:lnSpc>
              <a:spcBef>
                <a:spcPct val="0"/>
              </a:spcBef>
            </a:pPr>
            <a:r>
              <a:rPr lang="en-US" b="true" sz="2247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Generar una plataforma móvil en donde los pacientes puedan ingresar y actualizar de manera fácil sus datos personales y de contacto.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104610" y="6863839"/>
            <a:ext cx="3477865" cy="2523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1"/>
              </a:lnSpc>
              <a:spcBef>
                <a:spcPct val="0"/>
              </a:spcBef>
            </a:pPr>
            <a:r>
              <a:rPr lang="en-US" b="true" sz="2247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Generar metadatos acerca de los       pacientes que se encuentren ingresados y de aquellos que ya fueron tratados en ASODI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0" y="250979"/>
            <a:ext cx="5500191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>
                    <a:alpha val="42745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Proyecto “Mi ASODI”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8441638">
            <a:off x="4251764" y="6596960"/>
            <a:ext cx="1782048" cy="447132"/>
          </a:xfrm>
          <a:custGeom>
            <a:avLst/>
            <a:gdLst/>
            <a:ahLst/>
            <a:cxnLst/>
            <a:rect r="r" b="b" t="t" l="l"/>
            <a:pathLst>
              <a:path h="447132" w="1782048">
                <a:moveTo>
                  <a:pt x="0" y="0"/>
                </a:moveTo>
                <a:lnTo>
                  <a:pt x="1782047" y="0"/>
                </a:lnTo>
                <a:lnTo>
                  <a:pt x="1782047" y="447132"/>
                </a:lnTo>
                <a:lnTo>
                  <a:pt x="0" y="4471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5999491">
            <a:off x="10232518" y="7234756"/>
            <a:ext cx="1782048" cy="447132"/>
          </a:xfrm>
          <a:custGeom>
            <a:avLst/>
            <a:gdLst/>
            <a:ahLst/>
            <a:cxnLst/>
            <a:rect r="r" b="b" t="t" l="l"/>
            <a:pathLst>
              <a:path h="447132" w="1782048">
                <a:moveTo>
                  <a:pt x="0" y="0"/>
                </a:moveTo>
                <a:lnTo>
                  <a:pt x="1782048" y="0"/>
                </a:lnTo>
                <a:lnTo>
                  <a:pt x="1782048" y="447131"/>
                </a:lnTo>
                <a:lnTo>
                  <a:pt x="0" y="4471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3509377">
            <a:off x="12851290" y="6596960"/>
            <a:ext cx="1782048" cy="447132"/>
          </a:xfrm>
          <a:custGeom>
            <a:avLst/>
            <a:gdLst/>
            <a:ahLst/>
            <a:cxnLst/>
            <a:rect r="r" b="b" t="t" l="l"/>
            <a:pathLst>
              <a:path h="447132" w="1782048">
                <a:moveTo>
                  <a:pt x="0" y="0"/>
                </a:moveTo>
                <a:lnTo>
                  <a:pt x="1782048" y="0"/>
                </a:lnTo>
                <a:lnTo>
                  <a:pt x="1782048" y="447132"/>
                </a:lnTo>
                <a:lnTo>
                  <a:pt x="0" y="4471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-2183947">
            <a:off x="12484352" y="3364612"/>
            <a:ext cx="1782048" cy="447132"/>
          </a:xfrm>
          <a:custGeom>
            <a:avLst/>
            <a:gdLst/>
            <a:ahLst/>
            <a:cxnLst/>
            <a:rect r="r" b="b" t="t" l="l"/>
            <a:pathLst>
              <a:path h="447132" w="1782048">
                <a:moveTo>
                  <a:pt x="0" y="0"/>
                </a:moveTo>
                <a:lnTo>
                  <a:pt x="1782048" y="0"/>
                </a:lnTo>
                <a:lnTo>
                  <a:pt x="1782048" y="447132"/>
                </a:lnTo>
                <a:lnTo>
                  <a:pt x="0" y="4471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12736" y="4462953"/>
            <a:ext cx="8662528" cy="1589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964"/>
              </a:lnSpc>
            </a:pPr>
            <a:r>
              <a:rPr lang="en-US" b="true" sz="11964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ALCANCE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250979"/>
            <a:ext cx="5500191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>
                    <a:alpha val="42745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Proyecto “Mi ASODI”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787147" y="-20633"/>
            <a:ext cx="3986503" cy="1065194"/>
          </a:xfrm>
          <a:custGeom>
            <a:avLst/>
            <a:gdLst/>
            <a:ahLst/>
            <a:cxnLst/>
            <a:rect r="r" b="b" t="t" l="l"/>
            <a:pathLst>
              <a:path h="1065194" w="3986503">
                <a:moveTo>
                  <a:pt x="0" y="0"/>
                </a:moveTo>
                <a:lnTo>
                  <a:pt x="3986503" y="0"/>
                </a:lnTo>
                <a:lnTo>
                  <a:pt x="3986503" y="1065194"/>
                </a:lnTo>
                <a:lnTo>
                  <a:pt x="0" y="1065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4542" y="1028700"/>
            <a:ext cx="7857618" cy="4453368"/>
            <a:chOff x="0" y="0"/>
            <a:chExt cx="2226830" cy="12620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26830" cy="1262074"/>
            </a:xfrm>
            <a:custGeom>
              <a:avLst/>
              <a:gdLst/>
              <a:ahLst/>
              <a:cxnLst/>
              <a:rect r="r" b="b" t="t" l="l"/>
              <a:pathLst>
                <a:path h="1262074" w="2226830">
                  <a:moveTo>
                    <a:pt x="0" y="0"/>
                  </a:moveTo>
                  <a:lnTo>
                    <a:pt x="2226830" y="0"/>
                  </a:lnTo>
                  <a:lnTo>
                    <a:pt x="2226830" y="1262074"/>
                  </a:lnTo>
                  <a:lnTo>
                    <a:pt x="0" y="1262074"/>
                  </a:lnTo>
                  <a:close/>
                </a:path>
              </a:pathLst>
            </a:custGeom>
            <a:solidFill>
              <a:srgbClr val="D4EFE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226830" cy="13096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561344" indent="-280672" lvl="1">
                <a:lnSpc>
                  <a:spcPts val="3640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84542" y="5482068"/>
            <a:ext cx="7857618" cy="4453368"/>
            <a:chOff x="0" y="0"/>
            <a:chExt cx="2226830" cy="12620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26830" cy="1262074"/>
            </a:xfrm>
            <a:custGeom>
              <a:avLst/>
              <a:gdLst/>
              <a:ahLst/>
              <a:cxnLst/>
              <a:rect r="r" b="b" t="t" l="l"/>
              <a:pathLst>
                <a:path h="1262074" w="2226830">
                  <a:moveTo>
                    <a:pt x="0" y="0"/>
                  </a:moveTo>
                  <a:lnTo>
                    <a:pt x="2226830" y="0"/>
                  </a:lnTo>
                  <a:lnTo>
                    <a:pt x="2226830" y="1262074"/>
                  </a:lnTo>
                  <a:lnTo>
                    <a:pt x="0" y="1262074"/>
                  </a:ln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226830" cy="1319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145841" y="5482068"/>
            <a:ext cx="7857618" cy="4453368"/>
            <a:chOff x="0" y="0"/>
            <a:chExt cx="2226830" cy="126207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26830" cy="1262074"/>
            </a:xfrm>
            <a:custGeom>
              <a:avLst/>
              <a:gdLst/>
              <a:ahLst/>
              <a:cxnLst/>
              <a:rect r="r" b="b" t="t" l="l"/>
              <a:pathLst>
                <a:path h="1262074" w="2226830">
                  <a:moveTo>
                    <a:pt x="0" y="0"/>
                  </a:moveTo>
                  <a:lnTo>
                    <a:pt x="2226830" y="0"/>
                  </a:lnTo>
                  <a:lnTo>
                    <a:pt x="2226830" y="1262074"/>
                  </a:lnTo>
                  <a:lnTo>
                    <a:pt x="0" y="1262074"/>
                  </a:lnTo>
                  <a:close/>
                </a:path>
              </a:pathLst>
            </a:custGeom>
            <a:solidFill>
              <a:srgbClr val="FF66C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2226830" cy="1319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45841" y="1028700"/>
            <a:ext cx="7857618" cy="4453368"/>
            <a:chOff x="0" y="0"/>
            <a:chExt cx="2226830" cy="126207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26830" cy="1262074"/>
            </a:xfrm>
            <a:custGeom>
              <a:avLst/>
              <a:gdLst/>
              <a:ahLst/>
              <a:cxnLst/>
              <a:rect r="r" b="b" t="t" l="l"/>
              <a:pathLst>
                <a:path h="1262074" w="2226830">
                  <a:moveTo>
                    <a:pt x="0" y="0"/>
                  </a:moveTo>
                  <a:lnTo>
                    <a:pt x="2226830" y="0"/>
                  </a:lnTo>
                  <a:lnTo>
                    <a:pt x="2226830" y="1262074"/>
                  </a:lnTo>
                  <a:lnTo>
                    <a:pt x="0" y="1262074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2226830" cy="1319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470778" y="1161947"/>
            <a:ext cx="1485145" cy="591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27"/>
              </a:lnSpc>
              <a:spcBef>
                <a:spcPct val="0"/>
              </a:spcBef>
            </a:pPr>
            <a:r>
              <a:rPr lang="en-US" b="true" sz="344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Que 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995780" y="1161947"/>
            <a:ext cx="2157740" cy="591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27"/>
              </a:lnSpc>
              <a:spcBef>
                <a:spcPct val="0"/>
              </a:spcBef>
            </a:pPr>
            <a:r>
              <a:rPr lang="en-US" b="true" sz="344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Que no 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190911" y="5725766"/>
            <a:ext cx="2044878" cy="591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27"/>
              </a:lnSpc>
              <a:spcBef>
                <a:spcPct val="0"/>
              </a:spcBef>
            </a:pPr>
            <a:r>
              <a:rPr lang="en-US" b="true" sz="344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Que hace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772344" y="5725766"/>
            <a:ext cx="2717473" cy="591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27"/>
              </a:lnSpc>
              <a:spcBef>
                <a:spcPct val="0"/>
              </a:spcBef>
            </a:pPr>
            <a:r>
              <a:rPr lang="en-US" b="true" sz="344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Que no hace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84542" y="1930329"/>
            <a:ext cx="7633748" cy="2592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2067" indent="-321034" lvl="1">
              <a:lnSpc>
                <a:spcPts val="4163"/>
              </a:lnSpc>
              <a:buFont typeface="Arial"/>
              <a:buChar char="•"/>
            </a:pPr>
            <a:r>
              <a:rPr lang="en-US" sz="297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Portal Web integrado con la app Mi Asodi</a:t>
            </a:r>
          </a:p>
          <a:p>
            <a:pPr algn="just" marL="642067" indent="-321034" lvl="1">
              <a:lnSpc>
                <a:spcPts val="4163"/>
              </a:lnSpc>
              <a:buFont typeface="Arial"/>
              <a:buChar char="•"/>
            </a:pPr>
            <a:r>
              <a:rPr lang="en-US" sz="297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Una base de datos de pacientes</a:t>
            </a:r>
          </a:p>
          <a:p>
            <a:pPr algn="just" marL="642067" indent="-321034" lvl="1">
              <a:lnSpc>
                <a:spcPts val="4163"/>
              </a:lnSpc>
              <a:buFont typeface="Arial"/>
              <a:buChar char="•"/>
            </a:pPr>
            <a:r>
              <a:rPr lang="en-US" sz="297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Sistema para gestionar pacientes</a:t>
            </a:r>
          </a:p>
          <a:p>
            <a:pPr algn="just" marL="642067" indent="-321034" lvl="1">
              <a:lnSpc>
                <a:spcPts val="4163"/>
              </a:lnSpc>
              <a:buFont typeface="Arial"/>
              <a:buChar char="•"/>
            </a:pPr>
            <a:r>
              <a:rPr lang="en-US" sz="297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Sistema de registro de pacientes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42159" y="1930329"/>
            <a:ext cx="7409878" cy="2592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2067" indent="-321034" lvl="1">
              <a:lnSpc>
                <a:spcPts val="4163"/>
              </a:lnSpc>
              <a:buFont typeface="Arial"/>
              <a:buChar char="•"/>
            </a:pPr>
            <a:r>
              <a:rPr lang="en-US" sz="297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Sistema para reservar horas</a:t>
            </a:r>
          </a:p>
          <a:p>
            <a:pPr algn="just" marL="642067" indent="-321034" lvl="1">
              <a:lnSpc>
                <a:spcPts val="4163"/>
              </a:lnSpc>
              <a:buFont typeface="Arial"/>
              <a:buChar char="•"/>
            </a:pPr>
            <a:r>
              <a:rPr lang="en-US" sz="297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Plataforma E-commerce</a:t>
            </a:r>
          </a:p>
          <a:p>
            <a:pPr algn="just" marL="642067" indent="-321034" lvl="1">
              <a:lnSpc>
                <a:spcPts val="4163"/>
              </a:lnSpc>
              <a:buFont typeface="Arial"/>
              <a:buChar char="•"/>
            </a:pPr>
            <a:r>
              <a:rPr lang="en-US" sz="297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Mapa localizador de hospitales o farmacias</a:t>
            </a:r>
          </a:p>
          <a:p>
            <a:pPr algn="just" marL="642067" indent="-321034" lvl="1">
              <a:lnSpc>
                <a:spcPts val="4163"/>
              </a:lnSpc>
              <a:buFont typeface="Arial"/>
              <a:buChar char="•"/>
            </a:pPr>
            <a:r>
              <a:rPr lang="en-US" sz="297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Un portal de sugerencias medicas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84542" y="6570106"/>
            <a:ext cx="7409878" cy="3114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2067" indent="-321034" lvl="1">
              <a:lnSpc>
                <a:spcPts val="4163"/>
              </a:lnSpc>
              <a:buFont typeface="Arial"/>
              <a:buChar char="•"/>
            </a:pPr>
            <a:r>
              <a:rPr lang="en-US" sz="297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Ingreso de datos de pacientes</a:t>
            </a:r>
          </a:p>
          <a:p>
            <a:pPr algn="just" marL="642067" indent="-321034" lvl="1">
              <a:lnSpc>
                <a:spcPts val="4163"/>
              </a:lnSpc>
              <a:buFont typeface="Arial"/>
              <a:buChar char="•"/>
            </a:pPr>
            <a:r>
              <a:rPr lang="en-US" sz="297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Registrar fichas medicas</a:t>
            </a:r>
          </a:p>
          <a:p>
            <a:pPr algn="just" marL="642067" indent="-321034" lvl="1">
              <a:lnSpc>
                <a:spcPts val="4163"/>
              </a:lnSpc>
              <a:buFont typeface="Arial"/>
              <a:buChar char="•"/>
            </a:pPr>
            <a:r>
              <a:rPr lang="en-US" sz="297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Registro de contactos de pacientes</a:t>
            </a:r>
          </a:p>
          <a:p>
            <a:pPr algn="just" marL="642067" indent="-321034" lvl="1">
              <a:lnSpc>
                <a:spcPts val="4163"/>
              </a:lnSpc>
              <a:buFont typeface="Arial"/>
              <a:buChar char="•"/>
            </a:pPr>
            <a:r>
              <a:rPr lang="en-US" sz="297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Genera un interfaz de metadatos de los pacientes</a:t>
            </a:r>
          </a:p>
          <a:p>
            <a:pPr algn="just" marL="642067" indent="-321034" lvl="1">
              <a:lnSpc>
                <a:spcPts val="4163"/>
              </a:lnSpc>
              <a:buFont typeface="Arial"/>
              <a:buChar char="•"/>
            </a:pPr>
            <a:r>
              <a:rPr lang="en-US" sz="297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Agiliza la priorización de pacientes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142159" y="6570106"/>
            <a:ext cx="7409878" cy="2592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2067" indent="-321034" lvl="1">
              <a:lnSpc>
                <a:spcPts val="4163"/>
              </a:lnSpc>
              <a:buFont typeface="Arial"/>
              <a:buChar char="•"/>
            </a:pPr>
            <a:r>
              <a:rPr lang="en-US" sz="297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Generar documentos en base a los pacientes</a:t>
            </a:r>
          </a:p>
          <a:p>
            <a:pPr algn="just" marL="642067" indent="-321034" lvl="1">
              <a:lnSpc>
                <a:spcPts val="4163"/>
              </a:lnSpc>
              <a:buFont typeface="Arial"/>
              <a:buChar char="•"/>
            </a:pPr>
            <a:r>
              <a:rPr lang="en-US" sz="297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Contactar al paciente de forma directa</a:t>
            </a:r>
          </a:p>
          <a:p>
            <a:pPr algn="just" marL="642067" indent="-321034" lvl="1">
              <a:lnSpc>
                <a:spcPts val="4163"/>
              </a:lnSpc>
              <a:buFont typeface="Arial"/>
              <a:buChar char="•"/>
            </a:pPr>
            <a:r>
              <a:rPr lang="en-US" sz="297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Sugerir tratamientos y/o productos</a:t>
            </a:r>
          </a:p>
          <a:p>
            <a:pPr algn="just">
              <a:lnSpc>
                <a:spcPts val="4163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0" y="250979"/>
            <a:ext cx="5500191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>
                    <a:alpha val="42745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Proyecto “Mi ASODI”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3787147" y="-20633"/>
            <a:ext cx="3986503" cy="1065194"/>
          </a:xfrm>
          <a:custGeom>
            <a:avLst/>
            <a:gdLst/>
            <a:ahLst/>
            <a:cxnLst/>
            <a:rect r="r" b="b" t="t" l="l"/>
            <a:pathLst>
              <a:path h="1065194" w="3986503">
                <a:moveTo>
                  <a:pt x="0" y="0"/>
                </a:moveTo>
                <a:lnTo>
                  <a:pt x="3986503" y="0"/>
                </a:lnTo>
                <a:lnTo>
                  <a:pt x="3986503" y="1065194"/>
                </a:lnTo>
                <a:lnTo>
                  <a:pt x="0" y="1065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DAGWNqueMTQ</dc:identifier>
  <dcterms:modified xsi:type="dcterms:W3CDTF">2011-08-01T06:04:30Z</dcterms:modified>
  <cp:revision>1</cp:revision>
  <dc:title>Mi ASODI ev 2</dc:title>
</cp:coreProperties>
</file>